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2" r:id="rId6"/>
    <p:sldId id="260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ulgitsham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451" y="838200"/>
            <a:ext cx="86910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Dr Gitsham Creative Writing Elective</a:t>
            </a:r>
            <a:endParaRPr lang="en-GB" sz="4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743200"/>
            <a:ext cx="8305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Lesson Five: </a:t>
            </a:r>
          </a:p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Genre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0634" y="5581471"/>
            <a:ext cx="5102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www.paulgitsham.com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dcijoneswriter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© Paul Gitsham 2013 – Free for non-commercial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0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86135"/>
            <a:ext cx="6269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Take a slip of paper from the genre cup</a:t>
            </a:r>
            <a:endParaRPr lang="en-GB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Use the same object to write another few paragraphs, but this time in the style of the genre that you have picked.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Extra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Challenge </a:t>
            </a:r>
            <a:r>
              <a:rPr lang="en-GB" sz="2400" dirty="0" smtClean="0">
                <a:latin typeface="Comic Sans MS" panose="030F0702030302020204" pitchFamily="66" charset="0"/>
              </a:rPr>
              <a:t>– is it possible to rewrite what you have already written in the new genre?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331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Writing Activity Two</a:t>
            </a:r>
            <a:endParaRPr lang="en-GB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15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4129"/>
            <a:ext cx="2795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What is Genre?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9199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 category </a:t>
            </a:r>
            <a:r>
              <a:rPr lang="en-GB" sz="2800" dirty="0">
                <a:latin typeface="Comic Sans MS" panose="030F0702030302020204" pitchFamily="66" charset="0"/>
              </a:rPr>
              <a:t>of literature </a:t>
            </a:r>
            <a:r>
              <a:rPr lang="en-GB" sz="2800" dirty="0" smtClean="0">
                <a:latin typeface="Comic Sans MS" panose="030F0702030302020204" pitchFamily="66" charset="0"/>
              </a:rPr>
              <a:t>(or </a:t>
            </a:r>
            <a:r>
              <a:rPr lang="en-GB" sz="2800" dirty="0">
                <a:latin typeface="Comic Sans MS" panose="030F0702030302020204" pitchFamily="66" charset="0"/>
              </a:rPr>
              <a:t>other forms of art or </a:t>
            </a:r>
            <a:r>
              <a:rPr lang="en-GB" sz="2800" dirty="0" smtClean="0">
                <a:latin typeface="Comic Sans MS" panose="030F0702030302020204" pitchFamily="66" charset="0"/>
              </a:rPr>
              <a:t>entertainment), </a:t>
            </a:r>
            <a:r>
              <a:rPr lang="en-GB" sz="2800" dirty="0">
                <a:latin typeface="Comic Sans MS" panose="030F0702030302020204" pitchFamily="66" charset="0"/>
              </a:rPr>
              <a:t>based on some set of stylistic criteria. 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Genres </a:t>
            </a:r>
            <a:r>
              <a:rPr lang="en-GB" sz="2800" dirty="0">
                <a:latin typeface="Comic Sans MS" panose="030F0702030302020204" pitchFamily="66" charset="0"/>
              </a:rPr>
              <a:t>are formed by conventions </a:t>
            </a:r>
            <a:r>
              <a:rPr lang="en-GB" sz="2800" dirty="0" smtClean="0">
                <a:latin typeface="Comic Sans MS" panose="030F0702030302020204" pitchFamily="66" charset="0"/>
              </a:rPr>
              <a:t>(i.e. “Rules”) that writers will try to adhere to.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4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09600"/>
            <a:ext cx="7391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dirty="0">
                <a:latin typeface="Comic Sans MS" panose="030F0702030302020204" pitchFamily="66" charset="0"/>
              </a:rPr>
              <a:t>conventions may change over time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(</a:t>
            </a:r>
            <a:r>
              <a:rPr lang="en-GB" sz="2400" dirty="0" err="1">
                <a:latin typeface="Comic Sans MS" panose="030F0702030302020204" pitchFamily="66" charset="0"/>
              </a:rPr>
              <a:t>eg</a:t>
            </a:r>
            <a:r>
              <a:rPr lang="en-GB" sz="2400" dirty="0">
                <a:latin typeface="Comic Sans MS" panose="030F0702030302020204" pitchFamily="66" charset="0"/>
              </a:rPr>
              <a:t> a compare a Victorian romance novel to a modern Mills and Boon.)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New Genres are </a:t>
            </a:r>
            <a:r>
              <a:rPr lang="en-GB" sz="2400" dirty="0" smtClean="0">
                <a:latin typeface="Comic Sans MS" panose="030F0702030302020204" pitchFamily="66" charset="0"/>
              </a:rPr>
              <a:t>invented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(</a:t>
            </a:r>
            <a:r>
              <a:rPr lang="en-GB" sz="2400" dirty="0" err="1" smtClean="0">
                <a:latin typeface="Comic Sans MS" panose="030F0702030302020204" pitchFamily="66" charset="0"/>
              </a:rPr>
              <a:t>eg</a:t>
            </a:r>
            <a:r>
              <a:rPr lang="en-GB" sz="2400" dirty="0" smtClean="0">
                <a:latin typeface="Comic Sans MS" panose="030F0702030302020204" pitchFamily="66" charset="0"/>
              </a:rPr>
              <a:t> Steam Punk)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Old Genres become </a:t>
            </a:r>
            <a:r>
              <a:rPr lang="en-GB" sz="2400" dirty="0" smtClean="0">
                <a:latin typeface="Comic Sans MS" panose="030F0702030302020204" pitchFamily="66" charset="0"/>
              </a:rPr>
              <a:t>“less fashionable</a:t>
            </a:r>
            <a:r>
              <a:rPr lang="en-GB" sz="2400" dirty="0">
                <a:latin typeface="Comic Sans MS" panose="030F0702030302020204" pitchFamily="66" charset="0"/>
              </a:rPr>
              <a:t>” and slip out of wide-spread </a:t>
            </a:r>
            <a:r>
              <a:rPr lang="en-GB" sz="2400" dirty="0" smtClean="0">
                <a:latin typeface="Comic Sans MS" panose="030F0702030302020204" pitchFamily="66" charset="0"/>
              </a:rPr>
              <a:t>use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(</a:t>
            </a:r>
            <a:r>
              <a:rPr lang="en-GB" sz="2400" dirty="0" err="1" smtClean="0">
                <a:latin typeface="Comic Sans MS" panose="030F0702030302020204" pitchFamily="66" charset="0"/>
              </a:rPr>
              <a:t>eg</a:t>
            </a:r>
            <a:r>
              <a:rPr lang="en-GB" sz="2400" dirty="0" smtClean="0">
                <a:latin typeface="Comic Sans MS" panose="030F0702030302020204" pitchFamily="66" charset="0"/>
              </a:rPr>
              <a:t> Westerns)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Genres can be combined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(</a:t>
            </a:r>
            <a:r>
              <a:rPr lang="en-GB" sz="2400" dirty="0" err="1">
                <a:latin typeface="Comic Sans MS" panose="030F0702030302020204" pitchFamily="66" charset="0"/>
              </a:rPr>
              <a:t>eg</a:t>
            </a:r>
            <a:r>
              <a:rPr lang="en-GB" sz="2400" dirty="0">
                <a:latin typeface="Comic Sans MS" panose="030F0702030302020204" pitchFamily="66" charset="0"/>
              </a:rPr>
              <a:t> romantic comedy or </a:t>
            </a:r>
            <a:r>
              <a:rPr lang="en-GB" sz="2400" dirty="0" err="1">
                <a:latin typeface="Comic Sans MS" panose="030F0702030302020204" pitchFamily="66" charset="0"/>
              </a:rPr>
              <a:t>SciFi</a:t>
            </a:r>
            <a:r>
              <a:rPr lang="en-GB" sz="2400" dirty="0">
                <a:latin typeface="Comic Sans MS" panose="030F0702030302020204" pitchFamily="66" charset="0"/>
              </a:rPr>
              <a:t> detective novel)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0"/>
            <a:ext cx="3765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Genres are not static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867400"/>
            <a:ext cx="669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Genres can be sub-divided (often repeatedly)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0400" y="2743200"/>
            <a:ext cx="2667000" cy="1295400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0620" y="2855893"/>
            <a:ext cx="2712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Crime / </a:t>
            </a:r>
          </a:p>
          <a:p>
            <a:pPr algn="ctr"/>
            <a:r>
              <a:rPr lang="en-GB" sz="2800" dirty="0" smtClean="0"/>
              <a:t>Detective novels</a:t>
            </a:r>
            <a:endParaRPr lang="en-GB" sz="2800" dirty="0"/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 flipV="1">
            <a:off x="4533900" y="990600"/>
            <a:ext cx="0" cy="1752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94497" y="533400"/>
            <a:ext cx="1525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“Who </a:t>
            </a:r>
            <a:r>
              <a:rPr lang="en-GB" dirty="0" err="1"/>
              <a:t>Dunnit</a:t>
            </a:r>
            <a:r>
              <a:rPr lang="en-GB" dirty="0"/>
              <a:t>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240268"/>
            <a:ext cx="233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Sir Arthur Conan Doyle</a:t>
            </a:r>
          </a:p>
          <a:p>
            <a:r>
              <a:rPr lang="en-GB" dirty="0"/>
              <a:t>(Sherlock Holmes)</a:t>
            </a:r>
          </a:p>
        </p:txBody>
      </p:sp>
      <p:cxnSp>
        <p:nvCxnSpPr>
          <p:cNvPr id="12" name="Straight Connector 11"/>
          <p:cNvCxnSpPr>
            <a:stCxn id="9" idx="3"/>
          </p:cNvCxnSpPr>
          <p:nvPr/>
        </p:nvCxnSpPr>
        <p:spPr>
          <a:xfrm flipV="1">
            <a:off x="5120428" y="364643"/>
            <a:ext cx="975572" cy="3534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76800" y="1295400"/>
            <a:ext cx="838200" cy="1447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995065"/>
            <a:ext cx="81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“Cosy”</a:t>
            </a:r>
          </a:p>
        </p:txBody>
      </p:sp>
      <p:cxnSp>
        <p:nvCxnSpPr>
          <p:cNvPr id="17" name="Straight Connector 16"/>
          <p:cNvCxnSpPr>
            <a:stCxn id="15" idx="3"/>
          </p:cNvCxnSpPr>
          <p:nvPr/>
        </p:nvCxnSpPr>
        <p:spPr>
          <a:xfrm>
            <a:off x="6534070" y="1179731"/>
            <a:ext cx="7811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990600"/>
            <a:ext cx="160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Agatha Christie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10200" y="2209800"/>
            <a:ext cx="990600" cy="6460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1828800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Amateur Sleuth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315200" y="1364397"/>
            <a:ext cx="526791" cy="502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65003" y="2198132"/>
            <a:ext cx="476988" cy="545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03497" y="2743200"/>
            <a:ext cx="1247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Enid </a:t>
            </a:r>
            <a:r>
              <a:rPr lang="en-GB" dirty="0" err="1"/>
              <a:t>Blyton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798760" y="1398968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Miss </a:t>
            </a:r>
            <a:r>
              <a:rPr lang="en-GB" dirty="0" err="1"/>
              <a:t>Marple</a:t>
            </a:r>
            <a:endParaRPr lang="en-GB" dirty="0"/>
          </a:p>
          <a:p>
            <a:r>
              <a:rPr lang="en-GB" dirty="0" err="1"/>
              <a:t>Poirot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867400" y="3332947"/>
            <a:ext cx="105723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68995" y="3124200"/>
            <a:ext cx="121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Private Eye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7578595" y="3581400"/>
            <a:ext cx="220165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58000" y="4038600"/>
            <a:ext cx="1970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Raymond Chandler</a:t>
            </a:r>
          </a:p>
          <a:p>
            <a:r>
              <a:rPr lang="en-GB" dirty="0"/>
              <a:t>(Philip Marlowe)</a:t>
            </a:r>
          </a:p>
        </p:txBody>
      </p:sp>
      <p:cxnSp>
        <p:nvCxnSpPr>
          <p:cNvPr id="37" name="Straight Connector 36"/>
          <p:cNvCxnSpPr>
            <a:stCxn id="21" idx="2"/>
          </p:cNvCxnSpPr>
          <p:nvPr/>
        </p:nvCxnSpPr>
        <p:spPr>
          <a:xfrm>
            <a:off x="6540002" y="2198132"/>
            <a:ext cx="165598" cy="1362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1" idx="2"/>
          </p:cNvCxnSpPr>
          <p:nvPr/>
        </p:nvCxnSpPr>
        <p:spPr>
          <a:xfrm flipH="1" flipV="1">
            <a:off x="6976144" y="2980730"/>
            <a:ext cx="339060" cy="1434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67333" y="2334399"/>
            <a:ext cx="1617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Harlan </a:t>
            </a:r>
            <a:r>
              <a:rPr lang="en-GB" dirty="0" err="1"/>
              <a:t>Coben</a:t>
            </a:r>
            <a:endParaRPr lang="en-GB" dirty="0"/>
          </a:p>
          <a:p>
            <a:r>
              <a:rPr lang="en-GB" dirty="0"/>
              <a:t>(Myron </a:t>
            </a:r>
            <a:r>
              <a:rPr lang="en-GB" dirty="0" err="1"/>
              <a:t>Bolitar</a:t>
            </a:r>
            <a:r>
              <a:rPr lang="en-GB" dirty="0"/>
              <a:t>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295900" y="3925669"/>
            <a:ext cx="266700" cy="8749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48200" y="4800600"/>
            <a:ext cx="180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Police Procedural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829300" y="5169932"/>
            <a:ext cx="338033" cy="6212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096000" y="5480566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(US)</a:t>
            </a:r>
          </a:p>
          <a:p>
            <a:r>
              <a:rPr lang="en-GB" dirty="0"/>
              <a:t>Michael Connelly</a:t>
            </a:r>
          </a:p>
          <a:p>
            <a:r>
              <a:rPr lang="en-GB" dirty="0"/>
              <a:t>(Harry Bosch)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105400" y="5169932"/>
            <a:ext cx="0" cy="6212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292417" y="5867400"/>
            <a:ext cx="1645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(UK)</a:t>
            </a:r>
          </a:p>
          <a:p>
            <a:r>
              <a:rPr lang="en-GB" dirty="0"/>
              <a:t>Peter James</a:t>
            </a:r>
          </a:p>
          <a:p>
            <a:r>
              <a:rPr lang="en-GB" dirty="0"/>
              <a:t>(DCI Roy Grace)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688780" y="5169932"/>
            <a:ext cx="1035620" cy="3106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743200" y="5638800"/>
            <a:ext cx="1891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Forensic Specialist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86000" y="6172200"/>
            <a:ext cx="1868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Patricia Cornwell</a:t>
            </a:r>
          </a:p>
          <a:p>
            <a:r>
              <a:rPr lang="en-GB" dirty="0"/>
              <a:t>(Dr Kay </a:t>
            </a:r>
            <a:r>
              <a:rPr lang="en-GB" dirty="0" err="1"/>
              <a:t>Scarpetta</a:t>
            </a:r>
            <a:r>
              <a:rPr lang="en-GB" dirty="0"/>
              <a:t>)</a:t>
            </a:r>
          </a:p>
        </p:txBody>
      </p:sp>
      <p:cxnSp>
        <p:nvCxnSpPr>
          <p:cNvPr id="60" name="Straight Connector 59"/>
          <p:cNvCxnSpPr>
            <a:stCxn id="55" idx="2"/>
          </p:cNvCxnSpPr>
          <p:nvPr/>
        </p:nvCxnSpPr>
        <p:spPr>
          <a:xfrm flipH="1">
            <a:off x="3429000" y="6008132"/>
            <a:ext cx="259780" cy="1640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860068" y="3715434"/>
            <a:ext cx="1447800" cy="6463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62813" y="4373488"/>
            <a:ext cx="105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Historical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295400" y="4800600"/>
            <a:ext cx="243053" cy="6799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28600" y="5638800"/>
            <a:ext cx="1797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“Ellis Peters”</a:t>
            </a:r>
          </a:p>
          <a:p>
            <a:r>
              <a:rPr lang="en-GB" dirty="0"/>
              <a:t>(Brother </a:t>
            </a:r>
            <a:r>
              <a:rPr lang="en-GB" dirty="0" err="1"/>
              <a:t>Cadfael</a:t>
            </a:r>
            <a:r>
              <a:rPr lang="en-GB" dirty="0"/>
              <a:t>)</a:t>
            </a:r>
          </a:p>
        </p:txBody>
      </p:sp>
      <p:cxnSp>
        <p:nvCxnSpPr>
          <p:cNvPr id="68" name="Straight Connector 67"/>
          <p:cNvCxnSpPr/>
          <p:nvPr/>
        </p:nvCxnSpPr>
        <p:spPr>
          <a:xfrm flipH="1" flipV="1">
            <a:off x="3048000" y="1615648"/>
            <a:ext cx="990600" cy="11275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025695" y="1295400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Comedic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H="1" flipV="1">
            <a:off x="2025695" y="764232"/>
            <a:ext cx="260306" cy="4155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295400" y="0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Douglas Adams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</a:rPr>
              <a:t>(Dirk Gently)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2155848" y="2266265"/>
            <a:ext cx="1387452" cy="6616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008981" y="1898719"/>
            <a:ext cx="105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Futuristic</a:t>
            </a: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1600200" y="764232"/>
            <a:ext cx="152400" cy="10645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838200" y="2334399"/>
            <a:ext cx="700253" cy="5214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28600" y="3124200"/>
            <a:ext cx="1389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Isaac Asimov</a:t>
            </a:r>
          </a:p>
          <a:p>
            <a:r>
              <a:rPr lang="en-GB" dirty="0"/>
              <a:t>(</a:t>
            </a:r>
            <a:r>
              <a:rPr lang="en-GB" dirty="0" err="1"/>
              <a:t>Lije</a:t>
            </a:r>
            <a:r>
              <a:rPr lang="en-GB" dirty="0"/>
              <a:t> Bailey)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842567" y="4816675"/>
            <a:ext cx="2014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Lynda La </a:t>
            </a:r>
            <a:r>
              <a:rPr lang="en-GB" dirty="0" err="1"/>
              <a:t>Plante</a:t>
            </a:r>
            <a:endParaRPr lang="en-GB" dirty="0"/>
          </a:p>
          <a:p>
            <a:r>
              <a:rPr lang="en-GB" dirty="0"/>
              <a:t>(DCI Jane </a:t>
            </a:r>
            <a:r>
              <a:rPr lang="en-GB" dirty="0" err="1"/>
              <a:t>Tennison</a:t>
            </a:r>
            <a:r>
              <a:rPr lang="en-GB" dirty="0"/>
              <a:t>)</a:t>
            </a:r>
          </a:p>
        </p:txBody>
      </p:sp>
      <p:cxnSp>
        <p:nvCxnSpPr>
          <p:cNvPr id="85" name="Straight Connector 84"/>
          <p:cNvCxnSpPr>
            <a:stCxn id="83" idx="3"/>
            <a:endCxn id="46" idx="1"/>
          </p:cNvCxnSpPr>
          <p:nvPr/>
        </p:nvCxnSpPr>
        <p:spPr>
          <a:xfrm flipV="1">
            <a:off x="3856580" y="4985266"/>
            <a:ext cx="791620" cy="1545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41319" y="4178468"/>
            <a:ext cx="97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GB" dirty="0"/>
              <a:t>Feminist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3543300" y="4038599"/>
            <a:ext cx="610776" cy="1398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7" idx="2"/>
            <a:endCxn id="83" idx="0"/>
          </p:cNvCxnSpPr>
          <p:nvPr/>
        </p:nvCxnSpPr>
        <p:spPr>
          <a:xfrm flipH="1">
            <a:off x="2849574" y="4547800"/>
            <a:ext cx="381046" cy="268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08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04744"/>
            <a:ext cx="7746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How many different genres can you think of?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04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024" y="43190"/>
            <a:ext cx="4406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Why does Genre matter?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Booksellers like to shelve (or file!) books accordingly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Publishers like to know how to promote books to booksellers and readers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Readers like to find similar books that they think they will enjoy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603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Why does knowing the “rules” matter?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Readers have expectations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latin typeface="Comic Sans MS" panose="030F0702030302020204" pitchFamily="66" charset="0"/>
              </a:rPr>
              <a:t>A romance novel without a romantic clinch or two will upset </a:t>
            </a:r>
            <a:r>
              <a:rPr lang="en-GB" sz="2400" dirty="0" smtClean="0">
                <a:latin typeface="Comic Sans MS" panose="030F0702030302020204" pitchFamily="66" charset="0"/>
              </a:rPr>
              <a:t>readers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latin typeface="Comic Sans MS" panose="030F0702030302020204" pitchFamily="66" charset="0"/>
              </a:rPr>
              <a:t>A Forensic Police Procedural without lots of jargon will disappoint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4168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In order to subvert the genre effectively, you need to know the rules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latin typeface="Comic Sans MS" panose="030F0702030302020204" pitchFamily="66" charset="0"/>
              </a:rPr>
              <a:t>Think Sean of the Dead. Every Zombie movie cliché is properly exploited</a:t>
            </a:r>
          </a:p>
          <a:p>
            <a:pPr marL="285750" indent="-285750">
              <a:buFontTx/>
              <a:buChar char="-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smtClean="0">
                <a:latin typeface="Comic Sans MS" panose="030F0702030302020204" pitchFamily="66" charset="0"/>
              </a:rPr>
              <a:t>Simon Brett performs a one man comedy police procedural – every cliché and stereotype of the genre is sent up mercilessly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7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463" y="424190"/>
            <a:ext cx="4919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0000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Choose your favourite genre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3868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What are the “rules”?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4095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Today’s writing activity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" y="1828799"/>
            <a:ext cx="600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Take a slip of paper from the object cup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Comic Sans MS" panose="030F0702030302020204" pitchFamily="66" charset="0"/>
              </a:defRPr>
            </a:lvl1pPr>
          </a:lstStyle>
          <a:p>
            <a:r>
              <a:rPr lang="en-GB" dirty="0"/>
              <a:t>Write a few paragraphs about that object in the style of your favourite genre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84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462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Gitsham</dc:creator>
  <cp:lastModifiedBy>Dr Gitsham</cp:lastModifiedBy>
  <cp:revision>20</cp:revision>
  <dcterms:created xsi:type="dcterms:W3CDTF">2006-08-16T00:00:00Z</dcterms:created>
  <dcterms:modified xsi:type="dcterms:W3CDTF">2013-10-09T11:05:00Z</dcterms:modified>
</cp:coreProperties>
</file>